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4" r:id="rId6"/>
    <p:sldId id="99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She’s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介绍自己家人句型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615455"/>
            <a:ext cx="2744470" cy="733425"/>
          </a:xfrm>
          <a:prstGeom prst="rect">
            <a:avLst/>
          </a:prstGeom>
        </p:spPr>
      </p:pic>
      <p:pic>
        <p:nvPicPr>
          <p:cNvPr id="4" name="sf1.jpg" descr="id:21474910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553320"/>
            <a:ext cx="4342130" cy="19558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977478" y="2487604"/>
            <a:ext cx="487025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Who are they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他们是谁？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they talking about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他们正在讨论什么？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69" y="908720"/>
            <a:ext cx="11724937" cy="49685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534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英语中常见的家人称谓：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45366"/>
              </p:ext>
            </p:extLst>
          </p:nvPr>
        </p:nvGraphicFramePr>
        <p:xfrm>
          <a:off x="478582" y="2426208"/>
          <a:ext cx="11368121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342496735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59742875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30296059"/>
                    </a:ext>
                  </a:extLst>
                </a:gridCol>
                <a:gridCol w="1143422">
                  <a:extLst>
                    <a:ext uri="{9D8B030D-6E8A-4147-A177-3AD203B41FA5}">
                      <a16:colId xmlns:a16="http://schemas.microsoft.com/office/drawing/2014/main" val="3924549759"/>
                    </a:ext>
                  </a:extLst>
                </a:gridCol>
                <a:gridCol w="1187874">
                  <a:extLst>
                    <a:ext uri="{9D8B030D-6E8A-4147-A177-3AD203B41FA5}">
                      <a16:colId xmlns:a16="http://schemas.microsoft.com/office/drawing/2014/main" val="629279360"/>
                    </a:ext>
                  </a:extLst>
                </a:gridCol>
                <a:gridCol w="1187874">
                  <a:extLst>
                    <a:ext uri="{9D8B030D-6E8A-4147-A177-3AD203B41FA5}">
                      <a16:colId xmlns:a16="http://schemas.microsoft.com/office/drawing/2014/main" val="7885947"/>
                    </a:ext>
                  </a:extLst>
                </a:gridCol>
                <a:gridCol w="3168431">
                  <a:extLst>
                    <a:ext uri="{9D8B030D-6E8A-4147-A177-3AD203B41FA5}">
                      <a16:colId xmlns:a16="http://schemas.microsoft.com/office/drawing/2014/main" val="18000082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Grandpa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Grandma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Dad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Mum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Uncle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Aunt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Cousin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4822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外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祖父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外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祖母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爸爸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妈妈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叔叔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阿姨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兄弟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姐妹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72435"/>
                  </a:ext>
                </a:extLst>
              </a:tr>
            </a:tbl>
          </a:graphicData>
        </a:graphic>
      </p:graphicFrame>
      <p:pic>
        <p:nvPicPr>
          <p:cNvPr id="5" name="25框架构建.eps" descr="id:21474910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7329" y="975360"/>
            <a:ext cx="2549525" cy="65913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42006" y="378904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介绍家人的句型：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He/She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家人称谓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描述某人的外貌特征的句型：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25圈2.eps" descr="id:21474910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9371" y="5301208"/>
            <a:ext cx="374245" cy="374245"/>
          </a:xfrm>
          <a:prstGeom prst="rect">
            <a:avLst/>
          </a:prstGeom>
        </p:spPr>
      </p:pic>
      <p:pic>
        <p:nvPicPr>
          <p:cNvPr id="11" name="25圈1.eps" descr="id:214749105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9734" y="4005064"/>
            <a:ext cx="361315" cy="36131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074119" y="4077072"/>
            <a:ext cx="58537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He’s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He is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.../She’s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 is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...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，后面跟形容词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tall/short/cute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600" b="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5053" y="3835990"/>
            <a:ext cx="1428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3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0256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—This is my mum. —Hello,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Song.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5进阶训练.eps" descr="id:21474910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62951"/>
            <a:ext cx="2650422" cy="76584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82638" y="23488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06574" y="355965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本题考查人物称谓的正确使用。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“Miss”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通常用于称呼未婚女性，意为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用于称呼已婚女性，意为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夫人，太太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用于称呼男性，意为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mum.”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可知，对方是一位妈妈，是已婚女性，所以应使用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80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is tall. But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she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1276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tall	B. short   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78582" y="2852936"/>
            <a:ext cx="1136812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本题考查形容词词义辨析及语境逻辑。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“tall”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“short”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矮的；短的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“small”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。根据关键词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可知，前后句为转折关系，前一句为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 is tall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，所以后一句应表达相反的意思，即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“short”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8358" y="15913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9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4657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is cute.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529080" hangingPunct="0">
              <a:spcAft>
                <a:spcPts val="0"/>
              </a:spcAft>
              <a:tabLst>
                <a:tab pos="51276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uncle	B. dad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cousin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78582" y="2911584"/>
            <a:ext cx="1136812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is cute.”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表明此处所填称呼对应的人物为女性。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“uncle”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叔叔；舅舅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，二者均为男性称呼，与题意不符。而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“cousin”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堂兄弟姐妹；表兄弟姐妹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，可指代男性或女性，符合题意，故选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8448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63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362</Words>
  <Application>Microsoft Office PowerPoint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2025-05-24T18:21:21Z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